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9144000" cy="6858000" type="screen4x3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5" d="100"/>
          <a:sy n="85" d="100"/>
        </p:scale>
        <p:origin x="-96" y="-48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2FEFFC-2F78-4B06-8036-C1C290569498}" type="datetimeFigureOut">
              <a:rPr lang="bs-Latn-BA" smtClean="0"/>
              <a:t>6.1.2013</a:t>
            </a:fld>
            <a:endParaRPr lang="bs-Latn-BA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B3189-43C5-4E64-B6D4-C38B3F78F04A}" type="slidenum">
              <a:rPr lang="bs-Latn-BA" smtClean="0"/>
              <a:t>‹#›</a:t>
            </a:fld>
            <a:endParaRPr lang="bs-Latn-B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2FEFFC-2F78-4B06-8036-C1C290569498}" type="datetimeFigureOut">
              <a:rPr lang="bs-Latn-BA" smtClean="0"/>
              <a:t>6.1.2013</a:t>
            </a:fld>
            <a:endParaRPr lang="bs-Latn-B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B3189-43C5-4E64-B6D4-C38B3F78F04A}" type="slidenum">
              <a:rPr lang="bs-Latn-BA" smtClean="0"/>
              <a:t>‹#›</a:t>
            </a:fld>
            <a:endParaRPr lang="bs-Latn-B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2FEFFC-2F78-4B06-8036-C1C290569498}" type="datetimeFigureOut">
              <a:rPr lang="bs-Latn-BA" smtClean="0"/>
              <a:t>6.1.2013</a:t>
            </a:fld>
            <a:endParaRPr lang="bs-Latn-B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B3189-43C5-4E64-B6D4-C38B3F78F04A}" type="slidenum">
              <a:rPr lang="bs-Latn-BA" smtClean="0"/>
              <a:t>‹#›</a:t>
            </a:fld>
            <a:endParaRPr lang="bs-Latn-B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2FEFFC-2F78-4B06-8036-C1C290569498}" type="datetimeFigureOut">
              <a:rPr lang="bs-Latn-BA" smtClean="0"/>
              <a:t>6.1.2013</a:t>
            </a:fld>
            <a:endParaRPr lang="bs-Latn-B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B3189-43C5-4E64-B6D4-C38B3F78F04A}" type="slidenum">
              <a:rPr lang="bs-Latn-BA" smtClean="0"/>
              <a:t>‹#›</a:t>
            </a:fld>
            <a:endParaRPr lang="bs-Latn-B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2FEFFC-2F78-4B06-8036-C1C290569498}" type="datetimeFigureOut">
              <a:rPr lang="bs-Latn-BA" smtClean="0"/>
              <a:t>6.1.2013</a:t>
            </a:fld>
            <a:endParaRPr lang="bs-Latn-B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B3189-43C5-4E64-B6D4-C38B3F78F04A}" type="slidenum">
              <a:rPr lang="bs-Latn-BA" smtClean="0"/>
              <a:t>‹#›</a:t>
            </a:fld>
            <a:endParaRPr lang="bs-Latn-B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2FEFFC-2F78-4B06-8036-C1C290569498}" type="datetimeFigureOut">
              <a:rPr lang="bs-Latn-BA" smtClean="0"/>
              <a:t>6.1.2013</a:t>
            </a:fld>
            <a:endParaRPr lang="bs-Latn-B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B3189-43C5-4E64-B6D4-C38B3F78F04A}" type="slidenum">
              <a:rPr lang="bs-Latn-BA" smtClean="0"/>
              <a:t>‹#›</a:t>
            </a:fld>
            <a:endParaRPr lang="bs-Latn-B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2FEFFC-2F78-4B06-8036-C1C290569498}" type="datetimeFigureOut">
              <a:rPr lang="bs-Latn-BA" smtClean="0"/>
              <a:t>6.1.2013</a:t>
            </a:fld>
            <a:endParaRPr lang="bs-Latn-B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B3189-43C5-4E64-B6D4-C38B3F78F04A}" type="slidenum">
              <a:rPr lang="bs-Latn-BA" smtClean="0"/>
              <a:t>‹#›</a:t>
            </a:fld>
            <a:endParaRPr lang="bs-Latn-B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2FEFFC-2F78-4B06-8036-C1C290569498}" type="datetimeFigureOut">
              <a:rPr lang="bs-Latn-BA" smtClean="0"/>
              <a:t>6.1.2013</a:t>
            </a:fld>
            <a:endParaRPr lang="bs-Latn-B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B3189-43C5-4E64-B6D4-C38B3F78F04A}" type="slidenum">
              <a:rPr lang="bs-Latn-BA" smtClean="0"/>
              <a:t>‹#›</a:t>
            </a:fld>
            <a:endParaRPr lang="bs-Latn-B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2FEFFC-2F78-4B06-8036-C1C290569498}" type="datetimeFigureOut">
              <a:rPr lang="bs-Latn-BA" smtClean="0"/>
              <a:t>6.1.2013</a:t>
            </a:fld>
            <a:endParaRPr lang="bs-Latn-B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9D2B3189-43C5-4E64-B6D4-C38B3F78F04A}" type="slidenum">
              <a:rPr lang="bs-Latn-BA" smtClean="0"/>
              <a:t>‹#›</a:t>
            </a:fld>
            <a:endParaRPr lang="bs-Latn-B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2FEFFC-2F78-4B06-8036-C1C290569498}" type="datetimeFigureOut">
              <a:rPr lang="bs-Latn-BA" smtClean="0"/>
              <a:t>6.1.2013</a:t>
            </a:fld>
            <a:endParaRPr lang="bs-Latn-B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B3189-43C5-4E64-B6D4-C38B3F78F04A}" type="slidenum">
              <a:rPr lang="bs-Latn-BA" smtClean="0"/>
              <a:t>‹#›</a:t>
            </a:fld>
            <a:endParaRPr lang="bs-Latn-B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2FEFFC-2F78-4B06-8036-C1C290569498}" type="datetimeFigureOut">
              <a:rPr lang="bs-Latn-BA" smtClean="0"/>
              <a:t>6.1.2013</a:t>
            </a:fld>
            <a:endParaRPr lang="bs-Latn-B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B3189-43C5-4E64-B6D4-C38B3F78F04A}" type="slidenum">
              <a:rPr lang="bs-Latn-BA" smtClean="0"/>
              <a:t>‹#›</a:t>
            </a:fld>
            <a:endParaRPr lang="bs-Latn-B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4A2FEFFC-2F78-4B06-8036-C1C290569498}" type="datetimeFigureOut">
              <a:rPr lang="bs-Latn-BA" smtClean="0"/>
              <a:t>6.1.2013</a:t>
            </a:fld>
            <a:endParaRPr lang="bs-Latn-BA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bs-Latn-BA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9D2B3189-43C5-4E64-B6D4-C38B3F78F04A}" type="slidenum">
              <a:rPr lang="bs-Latn-BA" smtClean="0"/>
              <a:t>‹#›</a:t>
            </a:fld>
            <a:endParaRPr lang="bs-Latn-BA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bs-Latn-BA" dirty="0" smtClean="0"/>
              <a:t>PANORAMSKA FOTOGRAFIJA</a:t>
            </a:r>
            <a:endParaRPr lang="bs-Latn-B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bs-Latn-BA" dirty="0" smtClean="0"/>
              <a:t>Durak Mahir</a:t>
            </a:r>
            <a:endParaRPr lang="bs-Latn-BA" dirty="0"/>
          </a:p>
        </p:txBody>
      </p:sp>
    </p:spTree>
    <p:extLst>
      <p:ext uri="{BB962C8B-B14F-4D97-AF65-F5344CB8AC3E}">
        <p14:creationId xmlns:p14="http://schemas.microsoft.com/office/powerpoint/2010/main" val="3906057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548680"/>
            <a:ext cx="8229600" cy="411973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bs-Latn-BA" dirty="0" smtClean="0"/>
              <a:t>Panoramska fotografija nastaje spajanjem više fotografija u jednu.</a:t>
            </a:r>
          </a:p>
          <a:p>
            <a:pPr marL="0" indent="0">
              <a:buNone/>
            </a:pPr>
            <a:endParaRPr lang="bs-Latn-BA" dirty="0" smtClean="0"/>
          </a:p>
          <a:p>
            <a:pPr marL="0" indent="0">
              <a:buNone/>
            </a:pPr>
            <a:r>
              <a:rPr lang="bs-Latn-BA" dirty="0" smtClean="0"/>
              <a:t>Osobine: </a:t>
            </a:r>
          </a:p>
          <a:p>
            <a:pPr>
              <a:buFontTx/>
              <a:buChar char="-"/>
            </a:pPr>
            <a:r>
              <a:rPr lang="bs-Latn-BA" dirty="0" smtClean="0"/>
              <a:t>velika preglednost</a:t>
            </a:r>
          </a:p>
          <a:p>
            <a:pPr>
              <a:buFontTx/>
              <a:buChar char="-"/>
            </a:pPr>
            <a:r>
              <a:rPr lang="bs-Latn-BA" dirty="0" smtClean="0"/>
              <a:t>širina</a:t>
            </a:r>
          </a:p>
          <a:p>
            <a:pPr>
              <a:buFontTx/>
              <a:buChar char="-"/>
            </a:pPr>
            <a:r>
              <a:rPr lang="bs-Latn-BA" dirty="0" smtClean="0"/>
              <a:t>potpunost</a:t>
            </a:r>
            <a:r>
              <a:rPr lang="bs-Latn-BA" dirty="0"/>
              <a:t>	</a:t>
            </a:r>
            <a:endParaRPr lang="bs-Latn-BA" dirty="0" smtClean="0"/>
          </a:p>
          <a:p>
            <a:pPr>
              <a:buFontTx/>
              <a:buChar char="-"/>
            </a:pPr>
            <a:endParaRPr lang="bs-Latn-BA" dirty="0" smtClean="0"/>
          </a:p>
          <a:p>
            <a:pPr marL="0" indent="0">
              <a:buNone/>
            </a:pPr>
            <a:r>
              <a:rPr lang="bs-Latn-BA" dirty="0" smtClean="0"/>
              <a:t>Ugao veći od 100 stepeni</a:t>
            </a:r>
          </a:p>
          <a:p>
            <a:pPr marL="0" indent="0">
              <a:buNone/>
            </a:pPr>
            <a:endParaRPr lang="bs-Latn-BA" dirty="0"/>
          </a:p>
        </p:txBody>
      </p:sp>
    </p:spTree>
    <p:extLst>
      <p:ext uri="{BB962C8B-B14F-4D97-AF65-F5344CB8AC3E}">
        <p14:creationId xmlns:p14="http://schemas.microsoft.com/office/powerpoint/2010/main" val="28430700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s-Latn-BA" dirty="0" smtClean="0"/>
              <a:t>Povijest</a:t>
            </a:r>
            <a:br>
              <a:rPr lang="bs-Latn-BA" dirty="0" smtClean="0"/>
            </a:br>
            <a:endParaRPr lang="bs-Latn-B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055840"/>
          </a:xfrm>
        </p:spPr>
        <p:txBody>
          <a:bodyPr/>
          <a:lstStyle/>
          <a:p>
            <a:r>
              <a:rPr lang="bs-Latn-BA" dirty="0" smtClean="0"/>
              <a:t>1843. godine Joseph Puchberger snimio prvu panoramsku fotografiju (ugao 150 </a:t>
            </a:r>
            <a:r>
              <a:rPr lang="hr-HR" dirty="0"/>
              <a:t>°</a:t>
            </a:r>
            <a:r>
              <a:rPr lang="bs-Latn-BA" dirty="0" smtClean="0"/>
              <a:t>, snimljena aparatom žarišne dužine 20 mm)</a:t>
            </a:r>
            <a:endParaRPr lang="bs-Latn-BA" dirty="0"/>
          </a:p>
          <a:p>
            <a:r>
              <a:rPr lang="bs-Latn-BA" dirty="0" smtClean="0"/>
              <a:t>1844. godine Friedrich von Martens snimio tehnički bolju fotografiju, zahvaljujući mogućnostima njegovog aparata, Megaskopa</a:t>
            </a:r>
          </a:p>
          <a:p>
            <a:endParaRPr lang="bs-Latn-BA" dirty="0"/>
          </a:p>
        </p:txBody>
      </p:sp>
      <p:pic>
        <p:nvPicPr>
          <p:cNvPr id="2050" name="Picture 2" descr="File:Panoramic from Lookout Mountain Tenn., 186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3933056"/>
            <a:ext cx="7620000" cy="1895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087371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File:Panoramic San Francisco from Rincon Hill c.185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982" y="980728"/>
            <a:ext cx="8208912" cy="1368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372094" y="2564904"/>
            <a:ext cx="61926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s-Latn-BA" dirty="0" smtClean="0"/>
              <a:t>San Francisco, 1861. godina</a:t>
            </a:r>
          </a:p>
          <a:p>
            <a:pPr algn="ctr"/>
            <a:r>
              <a:rPr lang="bs-Latn-BA" dirty="0" smtClean="0"/>
              <a:t>originalna slika se sastojala od 11 pojedinačnih slika, original nije sačuvan</a:t>
            </a:r>
            <a:endParaRPr lang="bs-Latn-BA" dirty="0"/>
          </a:p>
        </p:txBody>
      </p:sp>
      <p:pic>
        <p:nvPicPr>
          <p:cNvPr id="3078" name="Picture 6" descr="File:Downtown Philadelphia Pano 191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474110"/>
            <a:ext cx="8208912" cy="1390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555776" y="5085184"/>
            <a:ext cx="40324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s-Latn-BA" dirty="0" smtClean="0"/>
              <a:t>Philadelphia, 1913. godina</a:t>
            </a:r>
            <a:endParaRPr lang="bs-Latn-BA" dirty="0"/>
          </a:p>
        </p:txBody>
      </p:sp>
    </p:spTree>
    <p:extLst>
      <p:ext uri="{BB962C8B-B14F-4D97-AF65-F5344CB8AC3E}">
        <p14:creationId xmlns:p14="http://schemas.microsoft.com/office/powerpoint/2010/main" val="18845063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s-Latn-BA" dirty="0" smtClean="0"/>
              <a:t>Vrste panoramske fotografije</a:t>
            </a:r>
            <a:endParaRPr lang="bs-Latn-B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bs-Latn-BA" dirty="0" smtClean="0"/>
              <a:t>Horizontalna panorama</a:t>
            </a:r>
          </a:p>
          <a:p>
            <a:r>
              <a:rPr lang="bs-Latn-BA" dirty="0" smtClean="0"/>
              <a:t>Vertikalna panorama</a:t>
            </a:r>
          </a:p>
          <a:p>
            <a:r>
              <a:rPr lang="bs-Latn-BA" dirty="0" smtClean="0"/>
              <a:t>360</a:t>
            </a:r>
            <a:r>
              <a:rPr lang="hr-HR" dirty="0"/>
              <a:t>°</a:t>
            </a:r>
            <a:r>
              <a:rPr lang="bs-Latn-BA" dirty="0" smtClean="0"/>
              <a:t> VR - interaktivna panorama</a:t>
            </a:r>
          </a:p>
          <a:p>
            <a:r>
              <a:rPr lang="bs-Latn-BA" dirty="0" smtClean="0"/>
              <a:t>Polarna (sferna) panorama</a:t>
            </a:r>
          </a:p>
          <a:p>
            <a:r>
              <a:rPr lang="bs-Latn-BA" dirty="0" smtClean="0"/>
              <a:t>Gigapanorama</a:t>
            </a:r>
          </a:p>
          <a:p>
            <a:pPr marL="0" indent="0">
              <a:buNone/>
            </a:pPr>
            <a:endParaRPr lang="bs-Latn-BA" dirty="0"/>
          </a:p>
        </p:txBody>
      </p:sp>
    </p:spTree>
    <p:extLst>
      <p:ext uri="{BB962C8B-B14F-4D97-AF65-F5344CB8AC3E}">
        <p14:creationId xmlns:p14="http://schemas.microsoft.com/office/powerpoint/2010/main" val="41445698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s-Latn-BA" dirty="0" smtClean="0"/>
              <a:t>Horizontalna panorama</a:t>
            </a:r>
            <a:endParaRPr lang="bs-Latn-B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bs-Latn-BA" dirty="0" smtClean="0"/>
              <a:t>Aparat okrenut vodoravno, dočarava širinu, prostranost</a:t>
            </a:r>
          </a:p>
          <a:p>
            <a:r>
              <a:rPr lang="bs-Latn-BA" dirty="0" smtClean="0"/>
              <a:t>Objekat snimanja treba biti jednako udaljen na svim fotografijama</a:t>
            </a:r>
          </a:p>
          <a:p>
            <a:r>
              <a:rPr lang="bs-Latn-BA" dirty="0" smtClean="0"/>
              <a:t>Sinonimi: ravna, planar panorama</a:t>
            </a:r>
          </a:p>
        </p:txBody>
      </p:sp>
      <p:pic>
        <p:nvPicPr>
          <p:cNvPr id="4098" name="Picture 2" descr="zenica_681_panorama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050" y="4653136"/>
            <a:ext cx="8156471" cy="1224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938398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s-Latn-BA" dirty="0" smtClean="0"/>
              <a:t>Vertikalna panorama</a:t>
            </a:r>
            <a:endParaRPr lang="bs-Latn-B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35480"/>
            <a:ext cx="5338936" cy="4389120"/>
          </a:xfrm>
        </p:spPr>
        <p:txBody>
          <a:bodyPr/>
          <a:lstStyle/>
          <a:p>
            <a:r>
              <a:rPr lang="bs-Latn-BA" dirty="0" smtClean="0"/>
              <a:t>Snimamo fotografije okomito, </a:t>
            </a:r>
          </a:p>
          <a:p>
            <a:pPr marL="0" indent="0">
              <a:buNone/>
            </a:pPr>
            <a:r>
              <a:rPr lang="bs-Latn-BA" dirty="0" smtClean="0"/>
              <a:t>odnosno odozgo prema dole i time </a:t>
            </a:r>
          </a:p>
          <a:p>
            <a:pPr marL="0" indent="0">
              <a:buNone/>
            </a:pPr>
            <a:r>
              <a:rPr lang="bs-Latn-BA" dirty="0" smtClean="0"/>
              <a:t>dočaravamo visinu objekta.</a:t>
            </a:r>
          </a:p>
        </p:txBody>
      </p:sp>
      <p:pic>
        <p:nvPicPr>
          <p:cNvPr id="6146" name="Picture 2" descr="vertikalna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476672"/>
            <a:ext cx="2603494" cy="59343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81172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s-Latn-BA" dirty="0" smtClean="0"/>
              <a:t>360 VR – interaktivna panorama</a:t>
            </a:r>
            <a:endParaRPr lang="bs-Latn-B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hr-HR" dirty="0" smtClean="0"/>
              <a:t>Omogućavaju </a:t>
            </a:r>
            <a:r>
              <a:rPr lang="hr-HR" dirty="0"/>
              <a:t>istraživanje svijeta koji gledatelj nije u mogućnosti fizički istražiti te se zato služi računarom kako bi mu se približio i pogledao ga u krugu 360</a:t>
            </a:r>
            <a:r>
              <a:rPr lang="hr-HR" dirty="0" smtClean="0"/>
              <a:t>° </a:t>
            </a:r>
          </a:p>
          <a:p>
            <a:pPr algn="just"/>
            <a:endParaRPr lang="hr-HR" dirty="0"/>
          </a:p>
          <a:p>
            <a:pPr algn="just"/>
            <a:r>
              <a:rPr lang="hr-HR" dirty="0" smtClean="0"/>
              <a:t>Pri </a:t>
            </a:r>
            <a:r>
              <a:rPr lang="hr-HR" dirty="0"/>
              <a:t>izradi se fotografiše u krug oko jedne tačke svih 360°. Najčešće se koriste u turističke i reklamne svrhe i omogućuju korisniku virtualnu šetnju mjestom koje ga </a:t>
            </a:r>
            <a:r>
              <a:rPr lang="hr-HR" dirty="0" smtClean="0"/>
              <a:t>zanima</a:t>
            </a:r>
          </a:p>
          <a:p>
            <a:r>
              <a:rPr lang="hr-HR" dirty="0" smtClean="0"/>
              <a:t>www.3dmekanlar.com</a:t>
            </a:r>
            <a:endParaRPr lang="bs-Latn-BA" dirty="0"/>
          </a:p>
        </p:txBody>
      </p:sp>
    </p:spTree>
    <p:extLst>
      <p:ext uri="{BB962C8B-B14F-4D97-AF65-F5344CB8AC3E}">
        <p14:creationId xmlns:p14="http://schemas.microsoft.com/office/powerpoint/2010/main" val="13890047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s-Latn-BA" dirty="0" smtClean="0"/>
              <a:t>Polarna (sferna) panorama</a:t>
            </a:r>
            <a:endParaRPr lang="bs-Latn-B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 smtClean="0"/>
              <a:t>Nastaje </a:t>
            </a:r>
            <a:r>
              <a:rPr lang="hr-HR" dirty="0"/>
              <a:t>stereografskom projekcijom tehničkog mapiranja sfere na ravnu plohu. </a:t>
            </a:r>
            <a:endParaRPr lang="hr-HR" dirty="0" smtClean="0"/>
          </a:p>
          <a:p>
            <a:r>
              <a:rPr lang="hr-HR" dirty="0" smtClean="0"/>
              <a:t>Prilikom </a:t>
            </a:r>
            <a:r>
              <a:rPr lang="hr-HR" dirty="0"/>
              <a:t>fotografiranja potrebno je napraviti 360° panoramsku fotografiju koja se dodatnom obradom u nekom od programa mapira na ravnu </a:t>
            </a:r>
            <a:r>
              <a:rPr lang="hr-HR" dirty="0" smtClean="0"/>
              <a:t>plohu.</a:t>
            </a:r>
          </a:p>
          <a:p>
            <a:r>
              <a:rPr lang="hr-HR" dirty="0"/>
              <a:t>Za snimanje ovakvih fotografija potrebam je sferni ili fish-eye objektiv, panoramska glava za izbjegavanje paralekse, tj. pomaka fotoaparata iz centralne tačke snimanja.</a:t>
            </a:r>
            <a:endParaRPr lang="bs-Latn-BA" dirty="0"/>
          </a:p>
        </p:txBody>
      </p:sp>
    </p:spTree>
    <p:extLst>
      <p:ext uri="{BB962C8B-B14F-4D97-AF65-F5344CB8AC3E}">
        <p14:creationId xmlns:p14="http://schemas.microsoft.com/office/powerpoint/2010/main" val="25796464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764704"/>
            <a:ext cx="6137895" cy="5479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164117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s-Latn-BA" dirty="0" smtClean="0"/>
              <a:t>Gigapanorama	</a:t>
            </a:r>
            <a:endParaRPr lang="bs-Latn-B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 smtClean="0"/>
              <a:t>Kombinacija </a:t>
            </a:r>
            <a:r>
              <a:rPr lang="hr-HR" dirty="0"/>
              <a:t>horizontalne i vertikalne panoramske fotografije. </a:t>
            </a:r>
            <a:endParaRPr lang="hr-HR" dirty="0" smtClean="0"/>
          </a:p>
          <a:p>
            <a:r>
              <a:rPr lang="hr-HR" dirty="0" smtClean="0"/>
              <a:t>Njena </a:t>
            </a:r>
            <a:r>
              <a:rPr lang="hr-HR" dirty="0"/>
              <a:t>osnovna karakteristika je da se može sastojati od nekoliko hiljada fotografija pa tako gigapanorama može imati rezoluciju on nekoliko desetina gigapiksela. </a:t>
            </a:r>
            <a:endParaRPr lang="hr-HR" dirty="0" smtClean="0"/>
          </a:p>
          <a:p>
            <a:r>
              <a:rPr lang="hr-HR" dirty="0" smtClean="0"/>
              <a:t>Stoga </a:t>
            </a:r>
            <a:r>
              <a:rPr lang="hr-HR" dirty="0"/>
              <a:t>je potrebno da bude i interaktivna panorama. </a:t>
            </a:r>
            <a:endParaRPr lang="bs-Latn-BA" dirty="0"/>
          </a:p>
        </p:txBody>
      </p:sp>
    </p:spTree>
    <p:extLst>
      <p:ext uri="{BB962C8B-B14F-4D97-AF65-F5344CB8AC3E}">
        <p14:creationId xmlns:p14="http://schemas.microsoft.com/office/powerpoint/2010/main" val="29857037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8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548680"/>
            <a:ext cx="7696200" cy="5381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145970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s-Latn-BA" dirty="0" smtClean="0"/>
              <a:t>Oprema za snimanje panorama</a:t>
            </a:r>
            <a:endParaRPr lang="bs-Latn-B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bs-Latn-BA" dirty="0" smtClean="0"/>
              <a:t>Fotoaparat</a:t>
            </a:r>
          </a:p>
          <a:p>
            <a:r>
              <a:rPr lang="bs-Latn-BA" dirty="0" smtClean="0"/>
              <a:t>Objektiv</a:t>
            </a:r>
          </a:p>
          <a:p>
            <a:r>
              <a:rPr lang="bs-Latn-BA" dirty="0" smtClean="0"/>
              <a:t>Stativ</a:t>
            </a:r>
          </a:p>
          <a:p>
            <a:r>
              <a:rPr lang="bs-Latn-BA" dirty="0" smtClean="0"/>
              <a:t>Panoramska glava</a:t>
            </a:r>
          </a:p>
        </p:txBody>
      </p:sp>
    </p:spTree>
    <p:extLst>
      <p:ext uri="{BB962C8B-B14F-4D97-AF65-F5344CB8AC3E}">
        <p14:creationId xmlns:p14="http://schemas.microsoft.com/office/powerpoint/2010/main" val="30768333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s-Latn-BA" dirty="0" smtClean="0"/>
              <a:t>Fotoaparat </a:t>
            </a:r>
            <a:endParaRPr lang="bs-Latn-B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bs-Latn-BA" dirty="0" smtClean="0"/>
              <a:t>Rezolucija nije toliko bitna</a:t>
            </a:r>
          </a:p>
          <a:p>
            <a:r>
              <a:rPr lang="hr-HR" dirty="0"/>
              <a:t>Bitno je da aparat posjeduje mogućnost podešavanja ekspozicije, efektivno sjenilo za objektiv, dovoljno veliku memoriju. </a:t>
            </a:r>
            <a:endParaRPr lang="hr-HR" dirty="0" smtClean="0"/>
          </a:p>
          <a:p>
            <a:r>
              <a:rPr lang="hr-HR" dirty="0" smtClean="0"/>
              <a:t>Važno </a:t>
            </a:r>
            <a:r>
              <a:rPr lang="hr-HR" dirty="0"/>
              <a:t>je da svaka pojedina fotografija iz panorame bude jednakog tona, kako na kraju ne bi vidjeli </a:t>
            </a:r>
            <a:r>
              <a:rPr lang="hr-HR" dirty="0" smtClean="0"/>
              <a:t>razlike, tj. prelaze sa jedne na drugu fotografiju.</a:t>
            </a:r>
          </a:p>
          <a:p>
            <a:r>
              <a:rPr lang="hr-HR" dirty="0" smtClean="0"/>
              <a:t>Aparati sa opcijom snimanja panorame</a:t>
            </a:r>
            <a:endParaRPr lang="bs-Latn-BA" dirty="0"/>
          </a:p>
        </p:txBody>
      </p:sp>
    </p:spTree>
    <p:extLst>
      <p:ext uri="{BB962C8B-B14F-4D97-AF65-F5344CB8AC3E}">
        <p14:creationId xmlns:p14="http://schemas.microsoft.com/office/powerpoint/2010/main" val="3562441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1143000"/>
          </a:xfrm>
        </p:spPr>
        <p:txBody>
          <a:bodyPr/>
          <a:lstStyle/>
          <a:p>
            <a:r>
              <a:rPr lang="bs-Latn-BA" dirty="0" smtClean="0"/>
              <a:t>Objektivi</a:t>
            </a:r>
            <a:endParaRPr lang="bs-Latn-B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237279"/>
            <a:ext cx="8229600" cy="4389120"/>
          </a:xfrm>
        </p:spPr>
        <p:txBody>
          <a:bodyPr/>
          <a:lstStyle/>
          <a:p>
            <a:pPr lvl="0"/>
            <a:r>
              <a:rPr lang="bs-Latn-BA" dirty="0" smtClean="0"/>
              <a:t>Ekstremno širokokutni objektivi </a:t>
            </a:r>
            <a:r>
              <a:rPr lang="hr-HR" dirty="0"/>
              <a:t>žarišne dužine 20 i 24 mm, imaju velike i snažno izbočene leće. Nisu dobri za fotografisanje krajolika i </a:t>
            </a:r>
            <a:r>
              <a:rPr lang="hr-HR" dirty="0" smtClean="0"/>
              <a:t>prirode,  </a:t>
            </a:r>
            <a:r>
              <a:rPr lang="hr-HR" dirty="0"/>
              <a:t>ali su dobri za snimanje arhitekture</a:t>
            </a:r>
            <a:r>
              <a:rPr lang="hr-HR" dirty="0" smtClean="0"/>
              <a:t>.</a:t>
            </a:r>
          </a:p>
          <a:p>
            <a:pPr lvl="0"/>
            <a:r>
              <a:rPr lang="hr-HR" dirty="0" smtClean="0"/>
              <a:t>Širokokutni objektivi </a:t>
            </a:r>
            <a:r>
              <a:rPr lang="hr-HR" dirty="0"/>
              <a:t>žarišne dužine između 28 i 35 mm. Najviše se koriste prilikom snimanju pejzaža. Njihova prednost je velika dubinska oštrina pa je s njima lahko postići oštru fotografiju.</a:t>
            </a:r>
            <a:endParaRPr lang="bs-Latn-BA" dirty="0"/>
          </a:p>
          <a:p>
            <a:endParaRPr lang="bs-Latn-BA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819126" y="4452685"/>
            <a:ext cx="1514475" cy="2057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9918" y="4581128"/>
            <a:ext cx="2171700" cy="2105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631323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703912"/>
          </a:xfrm>
        </p:spPr>
        <p:txBody>
          <a:bodyPr/>
          <a:lstStyle/>
          <a:p>
            <a:pPr lvl="0"/>
            <a:r>
              <a:rPr lang="hr-HR" dirty="0" smtClean="0"/>
              <a:t>Normalni objektivi </a:t>
            </a:r>
            <a:r>
              <a:rPr lang="hr-HR" dirty="0"/>
              <a:t>žarišne dužine od oko 50 mm. Odlikuje ih mala masa, niska </a:t>
            </a:r>
            <a:r>
              <a:rPr lang="hr-HR" dirty="0" smtClean="0"/>
              <a:t>cijena</a:t>
            </a:r>
            <a:r>
              <a:rPr lang="hr-HR" dirty="0"/>
              <a:t>, velika svjetlosna jačina i daju tehički jako kvalitetne slike. Vidno polje im je otprilike jednako vidnom polju ljudskog oka. </a:t>
            </a:r>
            <a:endParaRPr lang="hr-HR" dirty="0" smtClean="0"/>
          </a:p>
          <a:p>
            <a:pPr lvl="0"/>
            <a:r>
              <a:rPr lang="hr-HR" dirty="0" smtClean="0"/>
              <a:t>Teleobjektivi </a:t>
            </a:r>
            <a:r>
              <a:rPr lang="hr-HR" dirty="0"/>
              <a:t>koji imaju obrnut efekt od širokokutnih. Ugao snimanja im je uži, a žarišna dužina 70 mm i više. Odlikuje ih visoka cijena, velika masa pa se često kod snimanja sa ovim objektivima koriste stativi. </a:t>
            </a:r>
            <a:endParaRPr lang="hr-HR" dirty="0" smtClean="0"/>
          </a:p>
          <a:p>
            <a:pPr marL="0" lvl="0" indent="0">
              <a:buNone/>
            </a:pPr>
            <a:endParaRPr lang="bs-Latn-BA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4077072"/>
            <a:ext cx="4400550" cy="1809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3484162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s-Latn-BA" dirty="0" smtClean="0"/>
              <a:t>Stativ</a:t>
            </a:r>
            <a:endParaRPr lang="bs-Latn-B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/>
              <a:t>Glavni zadatak stativa jeste pružanje stabilne podloge kako bi se spriječije vibracije fotoaprata i panoramske glave, te tako izbjegle mutne slike.</a:t>
            </a:r>
            <a:endParaRPr lang="bs-Latn-BA" dirty="0"/>
          </a:p>
          <a:p>
            <a:pPr marL="0" indent="0">
              <a:buNone/>
            </a:pPr>
            <a:endParaRPr lang="bs-Latn-BA" dirty="0"/>
          </a:p>
        </p:txBody>
      </p:sp>
      <p:pic>
        <p:nvPicPr>
          <p:cNvPr id="11266" name="Picture 2" descr="skupna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3429000"/>
            <a:ext cx="2422525" cy="2055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91390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s-Latn-BA" dirty="0" smtClean="0"/>
              <a:t>Panoramska glava</a:t>
            </a:r>
            <a:endParaRPr lang="bs-Latn-B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 smtClean="0"/>
              <a:t>Montira se na </a:t>
            </a:r>
            <a:r>
              <a:rPr lang="hr-HR" dirty="0"/>
              <a:t>stativ i tako omogućava fotografu namještanje centralne tačke rotacije objektiva koja tako ostaje ista za sve fotografije. Kada se postavke aprata namjeste, montiramo ga na panoramsku glavu koja se rotira i pri svakom okretu snimi fotografiju. </a:t>
            </a:r>
            <a:endParaRPr lang="bs-Latn-BA" dirty="0"/>
          </a:p>
          <a:p>
            <a:endParaRPr lang="bs-Latn-BA" dirty="0"/>
          </a:p>
        </p:txBody>
      </p:sp>
      <p:pic>
        <p:nvPicPr>
          <p:cNvPr id="12290" name="Picture 2" descr="snimanje-panorama-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4077072"/>
            <a:ext cx="4533900" cy="2295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8416494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8229600" cy="1143000"/>
          </a:xfrm>
        </p:spPr>
        <p:txBody>
          <a:bodyPr/>
          <a:lstStyle/>
          <a:p>
            <a:r>
              <a:rPr lang="bs-Latn-BA" dirty="0" smtClean="0"/>
              <a:t>Postupak snimanja	</a:t>
            </a:r>
            <a:endParaRPr lang="bs-Latn-B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412776"/>
            <a:ext cx="8229600" cy="4389120"/>
          </a:xfrm>
        </p:spPr>
        <p:txBody>
          <a:bodyPr>
            <a:normAutofit fontScale="92500"/>
          </a:bodyPr>
          <a:lstStyle/>
          <a:p>
            <a:r>
              <a:rPr lang="bs-Latn-BA" dirty="0" smtClean="0"/>
              <a:t>Odabir motiva</a:t>
            </a:r>
          </a:p>
          <a:p>
            <a:r>
              <a:rPr lang="bs-Latn-BA" dirty="0" smtClean="0"/>
              <a:t>Postavimo aparat na stativ, naštimamo eljene opcije (ekspozicija, ravnoteža bijele boje,...)</a:t>
            </a:r>
          </a:p>
          <a:p>
            <a:r>
              <a:rPr lang="bs-Latn-BA" dirty="0" smtClean="0"/>
              <a:t>Sve fotografije snimamo sa istim postavkama fotoaparata </a:t>
            </a:r>
          </a:p>
          <a:p>
            <a:r>
              <a:rPr lang="bs-Latn-BA" dirty="0" smtClean="0"/>
              <a:t>Horizontalna panorama – sa lijeva na desno</a:t>
            </a:r>
          </a:p>
          <a:p>
            <a:r>
              <a:rPr lang="bs-Latn-BA" dirty="0" smtClean="0"/>
              <a:t>Vertikalna – odozgo prema dole</a:t>
            </a:r>
          </a:p>
          <a:p>
            <a:r>
              <a:rPr lang="bs-Latn-BA" dirty="0" smtClean="0"/>
              <a:t>Svaka naredna fotografija treba da „uhvati“ 3o – 50 % prethodne fotografije</a:t>
            </a:r>
          </a:p>
          <a:p>
            <a:r>
              <a:rPr lang="bs-Latn-BA" dirty="0" smtClean="0"/>
              <a:t>Na kraju fotografije spajamo u nekom od programa za obradu slike</a:t>
            </a:r>
            <a:endParaRPr lang="bs-Latn-BA" dirty="0"/>
          </a:p>
        </p:txBody>
      </p:sp>
    </p:spTree>
    <p:extLst>
      <p:ext uri="{BB962C8B-B14F-4D97-AF65-F5344CB8AC3E}">
        <p14:creationId xmlns:p14="http://schemas.microsoft.com/office/powerpoint/2010/main" val="358091682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324381093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170</TotalTime>
  <Words>646</Words>
  <Application>Microsoft Office PowerPoint</Application>
  <PresentationFormat>On-screen Show (4:3)</PresentationFormat>
  <Paragraphs>70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Flow</vt:lpstr>
      <vt:lpstr>PANORAMSKA FOTOGRAFIJA</vt:lpstr>
      <vt:lpstr>PowerPoint Presentation</vt:lpstr>
      <vt:lpstr>Povijest </vt:lpstr>
      <vt:lpstr>PowerPoint Presentation</vt:lpstr>
      <vt:lpstr>Vrste panoramske fotografije</vt:lpstr>
      <vt:lpstr>Horizontalna panorama</vt:lpstr>
      <vt:lpstr>Vertikalna panorama</vt:lpstr>
      <vt:lpstr>360 VR – interaktivna panorama</vt:lpstr>
      <vt:lpstr>Polarna (sferna) panorama</vt:lpstr>
      <vt:lpstr>PowerPoint Presentation</vt:lpstr>
      <vt:lpstr>Gigapanorama </vt:lpstr>
      <vt:lpstr>PowerPoint Presentation</vt:lpstr>
      <vt:lpstr>Oprema za snimanje panorama</vt:lpstr>
      <vt:lpstr>Fotoaparat </vt:lpstr>
      <vt:lpstr>Objektivi</vt:lpstr>
      <vt:lpstr>PowerPoint Presentation</vt:lpstr>
      <vt:lpstr>Stativ</vt:lpstr>
      <vt:lpstr>Panoramska glava</vt:lpstr>
      <vt:lpstr>Postupak snimanja 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PANORAMSKA FOTOGRAFIJA</dc:title>
  <dc:creator>Mahir-Harun</dc:creator>
  <cp:lastModifiedBy>Mahir-Harun</cp:lastModifiedBy>
  <cp:revision>8</cp:revision>
  <dcterms:created xsi:type="dcterms:W3CDTF">2013-01-06T14:10:02Z</dcterms:created>
  <dcterms:modified xsi:type="dcterms:W3CDTF">2013-01-06T17:00:10Z</dcterms:modified>
</cp:coreProperties>
</file>